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8F21"/>
    <a:srgbClr val="3298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68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972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899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7002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5058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4787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533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154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060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6055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593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91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E678A-43BC-44BD-A6A6-15C29AF951ED}" type="datetimeFigureOut">
              <a:rPr lang="de-DE" smtClean="0"/>
              <a:t>24.05.2024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CB0F4-E131-46DF-841B-13DED87794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08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3.tiff"/><Relationship Id="rId1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7.tiff"/><Relationship Id="rId12" Type="http://schemas.openxmlformats.org/officeDocument/2006/relationships/image" Target="../media/image12.tiff"/><Relationship Id="rId1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.wmf"/><Relationship Id="rId20" Type="http://schemas.openxmlformats.org/officeDocument/2006/relationships/image" Target="../media/image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tiff"/><Relationship Id="rId11" Type="http://schemas.openxmlformats.org/officeDocument/2006/relationships/image" Target="../media/image11.tiff"/><Relationship Id="rId5" Type="http://schemas.openxmlformats.org/officeDocument/2006/relationships/image" Target="../media/image5.tiff"/><Relationship Id="rId15" Type="http://schemas.openxmlformats.org/officeDocument/2006/relationships/oleObject" Target="../embeddings/oleObject2.bin"/><Relationship Id="rId10" Type="http://schemas.openxmlformats.org/officeDocument/2006/relationships/image" Target="../media/image10.tiff"/><Relationship Id="rId19" Type="http://schemas.openxmlformats.org/officeDocument/2006/relationships/oleObject" Target="../embeddings/oleObject4.bin"/><Relationship Id="rId4" Type="http://schemas.openxmlformats.org/officeDocument/2006/relationships/image" Target="../media/image1.wmf"/><Relationship Id="rId9" Type="http://schemas.openxmlformats.org/officeDocument/2006/relationships/image" Target="../media/image9.tiff"/><Relationship Id="rId14" Type="http://schemas.openxmlformats.org/officeDocument/2006/relationships/image" Target="../media/image14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8.wmf"/><Relationship Id="rId3" Type="http://schemas.openxmlformats.org/officeDocument/2006/relationships/image" Target="../media/image19.tif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5.tif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4.tif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7.wmf"/><Relationship Id="rId5" Type="http://schemas.openxmlformats.org/officeDocument/2006/relationships/image" Target="../media/image21.tiff"/><Relationship Id="rId15" Type="http://schemas.openxmlformats.org/officeDocument/2006/relationships/image" Target="../media/image23.tiff"/><Relationship Id="rId10" Type="http://schemas.openxmlformats.org/officeDocument/2006/relationships/oleObject" Target="../embeddings/oleObject7.bin"/><Relationship Id="rId4" Type="http://schemas.openxmlformats.org/officeDocument/2006/relationships/image" Target="../media/image20.tiff"/><Relationship Id="rId9" Type="http://schemas.openxmlformats.org/officeDocument/2006/relationships/image" Target="../media/image16.wmf"/><Relationship Id="rId14" Type="http://schemas.openxmlformats.org/officeDocument/2006/relationships/image" Target="../media/image2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k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729002"/>
              </p:ext>
            </p:extLst>
          </p:nvPr>
        </p:nvGraphicFramePr>
        <p:xfrm>
          <a:off x="4594688" y="2166938"/>
          <a:ext cx="2018712" cy="235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Graph" r:id="rId3" imgW="6120360" imgH="7502760" progId="Origin95.Graph">
                  <p:embed/>
                </p:oleObj>
              </mc:Choice>
              <mc:Fallback>
                <p:oleObj name="Graph" r:id="rId3" imgW="6120360" imgH="75027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94688" y="2166938"/>
                        <a:ext cx="2018712" cy="235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r="4008"/>
          <a:stretch/>
        </p:blipFill>
        <p:spPr>
          <a:xfrm rot="3184534">
            <a:off x="820347" y="408458"/>
            <a:ext cx="741775" cy="120966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 r="8046"/>
          <a:stretch/>
        </p:blipFill>
        <p:spPr>
          <a:xfrm rot="7853899">
            <a:off x="762254" y="2485948"/>
            <a:ext cx="797118" cy="145488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" t="20363" r="6923" b="20242"/>
          <a:stretch/>
        </p:blipFill>
        <p:spPr>
          <a:xfrm>
            <a:off x="366425" y="1765238"/>
            <a:ext cx="675113" cy="57934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3" t="10531" r="5414" b="10913"/>
          <a:stretch/>
        </p:blipFill>
        <p:spPr>
          <a:xfrm>
            <a:off x="5141744" y="3802601"/>
            <a:ext cx="258560" cy="22865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" t="4925" r="914" b="7346"/>
          <a:stretch/>
        </p:blipFill>
        <p:spPr>
          <a:xfrm>
            <a:off x="5400304" y="2998532"/>
            <a:ext cx="512199" cy="46209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462" r="828" b="1231"/>
          <a:stretch/>
        </p:blipFill>
        <p:spPr>
          <a:xfrm>
            <a:off x="5866482" y="2319406"/>
            <a:ext cx="549094" cy="53957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9" t="3313" r="8621" b="3779"/>
          <a:stretch/>
        </p:blipFill>
        <p:spPr>
          <a:xfrm>
            <a:off x="2246045" y="38566"/>
            <a:ext cx="1979728" cy="166858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9" t="3313" r="8621" b="3779"/>
          <a:stretch/>
        </p:blipFill>
        <p:spPr>
          <a:xfrm>
            <a:off x="2180938" y="2027021"/>
            <a:ext cx="2242318" cy="188990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2869399" y="1685578"/>
            <a:ext cx="1074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70C0"/>
                </a:solidFill>
              </a:rPr>
              <a:t>DUT-46</a:t>
            </a:r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970631" y="3916926"/>
            <a:ext cx="1074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DUT-49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16" name="Gerader Verbinder 15"/>
          <p:cNvCxnSpPr/>
          <p:nvPr/>
        </p:nvCxnSpPr>
        <p:spPr>
          <a:xfrm>
            <a:off x="4225773" y="299258"/>
            <a:ext cx="197483" cy="0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>
            <a:off x="4205506" y="1399309"/>
            <a:ext cx="197483" cy="0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4402989" y="2308167"/>
            <a:ext cx="197483" cy="0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>
            <a:off x="4393683" y="3574473"/>
            <a:ext cx="197483" cy="0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4324514" y="299258"/>
            <a:ext cx="0" cy="110005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4501730" y="2308167"/>
            <a:ext cx="0" cy="126630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feil nach rechts 23"/>
          <p:cNvSpPr/>
          <p:nvPr/>
        </p:nvSpPr>
        <p:spPr>
          <a:xfrm rot="19481568">
            <a:off x="1117464" y="1260539"/>
            <a:ext cx="941079" cy="2174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Pfeil nach rechts 24"/>
          <p:cNvSpPr/>
          <p:nvPr/>
        </p:nvSpPr>
        <p:spPr>
          <a:xfrm rot="2430201">
            <a:off x="1118503" y="2659585"/>
            <a:ext cx="941079" cy="2174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7" name="Grafik 26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6" t="15758" r="11171" b="15515"/>
          <a:stretch/>
        </p:blipFill>
        <p:spPr>
          <a:xfrm rot="753697">
            <a:off x="2127174" y="904712"/>
            <a:ext cx="333859" cy="371901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9" t="15152" r="31939" b="15151"/>
          <a:stretch/>
        </p:blipFill>
        <p:spPr>
          <a:xfrm rot="1798664">
            <a:off x="2122018" y="2998000"/>
            <a:ext cx="248051" cy="478623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 rot="16200000">
            <a:off x="4020512" y="2774017"/>
            <a:ext cx="764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46.59 </a:t>
            </a:r>
            <a:r>
              <a:rPr lang="de-DE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Å</a:t>
            </a:r>
            <a:endParaRPr lang="de-DE" sz="1400" dirty="0"/>
          </a:p>
        </p:txBody>
      </p:sp>
      <p:sp>
        <p:nvSpPr>
          <p:cNvPr id="30" name="Textfeld 29"/>
          <p:cNvSpPr txBox="1"/>
          <p:nvPr/>
        </p:nvSpPr>
        <p:spPr>
          <a:xfrm rot="16200000">
            <a:off x="3844726" y="673061"/>
            <a:ext cx="764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43.55 </a:t>
            </a:r>
            <a:r>
              <a:rPr lang="de-DE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Å</a:t>
            </a:r>
            <a:endParaRPr lang="de-DE" sz="1400" dirty="0"/>
          </a:p>
        </p:txBody>
      </p:sp>
      <p:graphicFrame>
        <p:nvGraphicFramePr>
          <p:cNvPr id="32" name="Objek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961983"/>
              </p:ext>
            </p:extLst>
          </p:nvPr>
        </p:nvGraphicFramePr>
        <p:xfrm>
          <a:off x="4691063" y="-63500"/>
          <a:ext cx="1830387" cy="243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Graph" r:id="rId15" imgW="5399640" imgH="7199280" progId="Origin95.Graph">
                  <p:embed/>
                </p:oleObj>
              </mc:Choice>
              <mc:Fallback>
                <p:oleObj name="Graph" r:id="rId15" imgW="5399640" imgH="719928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91063" y="-63500"/>
                        <a:ext cx="1830387" cy="2436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k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625323"/>
              </p:ext>
            </p:extLst>
          </p:nvPr>
        </p:nvGraphicFramePr>
        <p:xfrm>
          <a:off x="6383532" y="-162808"/>
          <a:ext cx="2948519" cy="2455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Graph" r:id="rId17" imgW="4320720" imgH="3599640" progId="Origin95.Graph">
                  <p:embed/>
                </p:oleObj>
              </mc:Choice>
              <mc:Fallback>
                <p:oleObj name="Graph" r:id="rId17" imgW="4320720" imgH="359964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83532" y="-162808"/>
                        <a:ext cx="2948519" cy="2455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k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386330"/>
              </p:ext>
            </p:extLst>
          </p:nvPr>
        </p:nvGraphicFramePr>
        <p:xfrm>
          <a:off x="6381750" y="2154238"/>
          <a:ext cx="3063875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Graph" r:id="rId19" imgW="9000720" imgH="7199280" progId="Origin95.Graph">
                  <p:embed/>
                </p:oleObj>
              </mc:Choice>
              <mc:Fallback>
                <p:oleObj name="Graph" r:id="rId19" imgW="9000720" imgH="719928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81750" y="2154238"/>
                        <a:ext cx="3063875" cy="2449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feld 37"/>
          <p:cNvSpPr txBox="1"/>
          <p:nvPr/>
        </p:nvSpPr>
        <p:spPr>
          <a:xfrm>
            <a:off x="193942" y="-32735"/>
            <a:ext cx="344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a)</a:t>
            </a:r>
            <a:endParaRPr lang="de-DE" sz="1600" dirty="0"/>
          </a:p>
        </p:txBody>
      </p:sp>
      <p:sp>
        <p:nvSpPr>
          <p:cNvPr id="39" name="Textfeld 38"/>
          <p:cNvSpPr txBox="1"/>
          <p:nvPr/>
        </p:nvSpPr>
        <p:spPr>
          <a:xfrm>
            <a:off x="4556264" y="-32735"/>
            <a:ext cx="3545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b)</a:t>
            </a:r>
            <a:endParaRPr lang="de-DE" sz="1600" dirty="0"/>
          </a:p>
        </p:txBody>
      </p:sp>
      <p:sp>
        <p:nvSpPr>
          <p:cNvPr id="40" name="Textfeld 39"/>
          <p:cNvSpPr txBox="1"/>
          <p:nvPr/>
        </p:nvSpPr>
        <p:spPr>
          <a:xfrm>
            <a:off x="6313571" y="-59523"/>
            <a:ext cx="333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c)</a:t>
            </a:r>
            <a:endParaRPr lang="de-DE" sz="1600" dirty="0"/>
          </a:p>
        </p:txBody>
      </p:sp>
      <p:sp>
        <p:nvSpPr>
          <p:cNvPr id="41" name="Textfeld 40"/>
          <p:cNvSpPr txBox="1"/>
          <p:nvPr/>
        </p:nvSpPr>
        <p:spPr>
          <a:xfrm>
            <a:off x="4577060" y="1990965"/>
            <a:ext cx="3545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d)</a:t>
            </a:r>
            <a:endParaRPr lang="de-DE" sz="1600" dirty="0"/>
          </a:p>
        </p:txBody>
      </p:sp>
      <p:sp>
        <p:nvSpPr>
          <p:cNvPr id="42" name="Textfeld 41"/>
          <p:cNvSpPr txBox="1"/>
          <p:nvPr/>
        </p:nvSpPr>
        <p:spPr>
          <a:xfrm>
            <a:off x="6331146" y="1950884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e)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9380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feil nach rechts 8"/>
          <p:cNvSpPr/>
          <p:nvPr/>
        </p:nvSpPr>
        <p:spPr>
          <a:xfrm>
            <a:off x="1013412" y="3057461"/>
            <a:ext cx="6715307" cy="232713"/>
          </a:xfrm>
          <a:prstGeom prst="rightArrow">
            <a:avLst>
              <a:gd name="adj1" fmla="val 50000"/>
              <a:gd name="adj2" fmla="val 162434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r="4008"/>
          <a:stretch/>
        </p:blipFill>
        <p:spPr>
          <a:xfrm rot="5400000">
            <a:off x="362421" y="2812379"/>
            <a:ext cx="489541" cy="79832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 r="8046"/>
          <a:stretch/>
        </p:blipFill>
        <p:spPr>
          <a:xfrm rot="5400000">
            <a:off x="7961309" y="2675815"/>
            <a:ext cx="564434" cy="1030192"/>
          </a:xfrm>
          <a:prstGeom prst="rect">
            <a:avLst/>
          </a:prstGeom>
        </p:spPr>
      </p:pic>
      <p:grpSp>
        <p:nvGrpSpPr>
          <p:cNvPr id="47" name="Gruppieren 46"/>
          <p:cNvGrpSpPr/>
          <p:nvPr/>
        </p:nvGrpSpPr>
        <p:grpSpPr>
          <a:xfrm>
            <a:off x="7352534" y="1603148"/>
            <a:ext cx="1737640" cy="1327196"/>
            <a:chOff x="7007629" y="370833"/>
            <a:chExt cx="2136371" cy="1783250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7007629" y="370833"/>
              <a:ext cx="2136371" cy="1783250"/>
              <a:chOff x="383994" y="454203"/>
              <a:chExt cx="2156944" cy="1668585"/>
            </a:xfrm>
          </p:grpSpPr>
          <p:pic>
            <p:nvPicPr>
              <p:cNvPr id="14" name="Grafik 1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19" t="3313" r="8621" b="3779"/>
              <a:stretch/>
            </p:blipFill>
            <p:spPr>
              <a:xfrm>
                <a:off x="383994" y="454203"/>
                <a:ext cx="1979728" cy="1668585"/>
              </a:xfrm>
              <a:prstGeom prst="rect">
                <a:avLst/>
              </a:prstGeom>
            </p:spPr>
          </p:pic>
          <p:cxnSp>
            <p:nvCxnSpPr>
              <p:cNvPr id="15" name="Gerader Verbinder 14"/>
              <p:cNvCxnSpPr/>
              <p:nvPr/>
            </p:nvCxnSpPr>
            <p:spPr>
              <a:xfrm>
                <a:off x="2343455" y="1814946"/>
                <a:ext cx="197483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Gerade Verbindung mit Pfeil 15"/>
              <p:cNvCxnSpPr/>
              <p:nvPr/>
            </p:nvCxnSpPr>
            <p:spPr>
              <a:xfrm>
                <a:off x="2462463" y="714895"/>
                <a:ext cx="0" cy="110005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feld 16"/>
              <p:cNvSpPr txBox="1"/>
              <p:nvPr/>
            </p:nvSpPr>
            <p:spPr>
              <a:xfrm rot="16200000">
                <a:off x="1948618" y="1084498"/>
                <a:ext cx="840799" cy="343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4</a:t>
                </a:r>
                <a:r>
                  <a:rPr lang="uk-UA" sz="1200" dirty="0" smtClean="0"/>
                  <a:t>6</a:t>
                </a:r>
                <a:r>
                  <a:rPr lang="en-GB" sz="1200" dirty="0" smtClean="0"/>
                  <a:t>.</a:t>
                </a:r>
                <a:r>
                  <a:rPr lang="uk-UA" sz="1200" dirty="0" smtClean="0"/>
                  <a:t>44</a:t>
                </a:r>
                <a:r>
                  <a:rPr lang="de-DE" sz="1200" dirty="0" smtClean="0"/>
                  <a:t> </a:t>
                </a:r>
                <a:r>
                  <a:rPr lang="de-DE" sz="1200" dirty="0" smtClean="0">
                    <a:cs typeface="Times New Roman" panose="02020603050405020304" pitchFamily="18" charset="0"/>
                  </a:rPr>
                  <a:t>Å</a:t>
                </a:r>
                <a:endParaRPr lang="de-DE" sz="1200" dirty="0"/>
              </a:p>
            </p:txBody>
          </p:sp>
        </p:grpSp>
        <p:cxnSp>
          <p:nvCxnSpPr>
            <p:cNvPr id="19" name="Gerader Verbinder 18"/>
            <p:cNvCxnSpPr/>
            <p:nvPr/>
          </p:nvCxnSpPr>
          <p:spPr>
            <a:xfrm>
              <a:off x="8948400" y="649440"/>
              <a:ext cx="195599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feld 19"/>
          <p:cNvSpPr txBox="1"/>
          <p:nvPr/>
        </p:nvSpPr>
        <p:spPr>
          <a:xfrm>
            <a:off x="220049" y="1306047"/>
            <a:ext cx="1074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0C0"/>
                </a:solidFill>
              </a:rPr>
              <a:t>DUT-46</a:t>
            </a:r>
            <a:endParaRPr lang="de-DE" sz="1600" dirty="0">
              <a:solidFill>
                <a:srgbClr val="0070C0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7815261" y="1303296"/>
            <a:ext cx="943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FF0000"/>
                </a:solidFill>
              </a:rPr>
              <a:t>DUT-49</a:t>
            </a:r>
            <a:endParaRPr lang="de-DE" sz="1600" dirty="0">
              <a:solidFill>
                <a:srgbClr val="FF0000"/>
              </a:solidFill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474123" y="1302488"/>
            <a:ext cx="143340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MTV-DUT-49-1</a:t>
            </a:r>
            <a:endParaRPr lang="de-DE" sz="1600" dirty="0">
              <a:solidFill>
                <a:srgbClr val="00B0F0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3347201" y="1299351"/>
            <a:ext cx="143340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rgbClr val="408F2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MTV-DUT-49-2</a:t>
            </a:r>
            <a:endParaRPr lang="de-DE" sz="1600" dirty="0">
              <a:solidFill>
                <a:srgbClr val="408F21"/>
              </a:solidFill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2073253" y="2848054"/>
            <a:ext cx="41549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2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:1</a:t>
            </a:r>
            <a:endParaRPr lang="de-DE" sz="1400" dirty="0">
              <a:solidFill>
                <a:srgbClr val="00B0F0"/>
              </a:solidFill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3835584" y="2853999"/>
            <a:ext cx="41549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400" dirty="0" smtClean="0">
                <a:solidFill>
                  <a:srgbClr val="408F21"/>
                </a:solidFill>
                <a:latin typeface="Calibri" panose="020F0502020204030204" pitchFamily="34" charset="0"/>
              </a:rPr>
              <a:t>1</a:t>
            </a:r>
            <a:r>
              <a:rPr lang="de-DE" sz="1400" dirty="0" smtClean="0">
                <a:solidFill>
                  <a:srgbClr val="408F21"/>
                </a:solidFill>
                <a:latin typeface="Calibri" panose="020F0502020204030204" pitchFamily="34" charset="0"/>
              </a:rPr>
              <a:t>:1</a:t>
            </a:r>
            <a:endParaRPr lang="de-DE" sz="1400" dirty="0">
              <a:solidFill>
                <a:srgbClr val="408F2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5861846" y="2861765"/>
            <a:ext cx="41549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4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1</a:t>
            </a:r>
            <a:r>
              <a:rPr lang="de-DE" sz="14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:2</a:t>
            </a:r>
            <a:endParaRPr lang="de-DE" sz="1400" dirty="0">
              <a:solidFill>
                <a:schemeClr val="accent2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5296572" y="1306047"/>
            <a:ext cx="143340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MTV-DUT-49-3</a:t>
            </a:r>
            <a:endParaRPr lang="de-DE" sz="1600" dirty="0">
              <a:solidFill>
                <a:schemeClr val="accent2"/>
              </a:solidFill>
            </a:endParaRP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226529"/>
              </p:ext>
            </p:extLst>
          </p:nvPr>
        </p:nvGraphicFramePr>
        <p:xfrm>
          <a:off x="3921125" y="3429000"/>
          <a:ext cx="2947988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Graph" r:id="rId6" imgW="9000720" imgH="7199280" progId="Origin95.Graph">
                  <p:embed/>
                </p:oleObj>
              </mc:Choice>
              <mc:Fallback>
                <p:oleObj name="Graph" r:id="rId6" imgW="9000720" imgH="719928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21125" y="3429000"/>
                        <a:ext cx="2947988" cy="235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064844"/>
              </p:ext>
            </p:extLst>
          </p:nvPr>
        </p:nvGraphicFramePr>
        <p:xfrm>
          <a:off x="6443663" y="3419475"/>
          <a:ext cx="2971800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Graph" r:id="rId8" imgW="9000720" imgH="7199280" progId="Origin95.Graph">
                  <p:embed/>
                </p:oleObj>
              </mc:Choice>
              <mc:Fallback>
                <p:oleObj name="Graph" r:id="rId8" imgW="9000720" imgH="719928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3663" y="3419475"/>
                        <a:ext cx="2971800" cy="237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061157"/>
              </p:ext>
            </p:extLst>
          </p:nvPr>
        </p:nvGraphicFramePr>
        <p:xfrm>
          <a:off x="-103188" y="3406775"/>
          <a:ext cx="3124201" cy="232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Graph" r:id="rId10" imgW="10331280" imgH="7254360" progId="Origin95.Graph">
                  <p:embed/>
                </p:oleObj>
              </mc:Choice>
              <mc:Fallback>
                <p:oleObj name="Graph" r:id="rId10" imgW="10331280" imgH="72543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-103188" y="3406775"/>
                        <a:ext cx="3124201" cy="2325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k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495109"/>
              </p:ext>
            </p:extLst>
          </p:nvPr>
        </p:nvGraphicFramePr>
        <p:xfrm>
          <a:off x="2884488" y="3421063"/>
          <a:ext cx="1163637" cy="232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Graph" r:id="rId12" imgW="3599640" imgH="7254360" progId="Origin95.Graph">
                  <p:embed/>
                </p:oleObj>
              </mc:Choice>
              <mc:Fallback>
                <p:oleObj name="Graph" r:id="rId12" imgW="3599640" imgH="72543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84488" y="3421063"/>
                        <a:ext cx="1163637" cy="232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feld 51"/>
          <p:cNvSpPr txBox="1"/>
          <p:nvPr/>
        </p:nvSpPr>
        <p:spPr>
          <a:xfrm>
            <a:off x="-50376" y="1303296"/>
            <a:ext cx="344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a)</a:t>
            </a:r>
            <a:endParaRPr lang="de-DE" sz="1600" dirty="0"/>
          </a:p>
        </p:txBody>
      </p:sp>
      <p:sp>
        <p:nvSpPr>
          <p:cNvPr id="53" name="Textfeld 52"/>
          <p:cNvSpPr txBox="1"/>
          <p:nvPr/>
        </p:nvSpPr>
        <p:spPr>
          <a:xfrm>
            <a:off x="-60380" y="3240010"/>
            <a:ext cx="3545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b)</a:t>
            </a:r>
            <a:endParaRPr lang="de-DE" sz="1600" dirty="0"/>
          </a:p>
        </p:txBody>
      </p:sp>
      <p:sp>
        <p:nvSpPr>
          <p:cNvPr id="54" name="Textfeld 53"/>
          <p:cNvSpPr txBox="1"/>
          <p:nvPr/>
        </p:nvSpPr>
        <p:spPr>
          <a:xfrm>
            <a:off x="3865392" y="3243048"/>
            <a:ext cx="333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c)</a:t>
            </a:r>
            <a:endParaRPr lang="de-DE" sz="1600" dirty="0"/>
          </a:p>
        </p:txBody>
      </p:sp>
      <p:grpSp>
        <p:nvGrpSpPr>
          <p:cNvPr id="51" name="Gruppieren 50"/>
          <p:cNvGrpSpPr/>
          <p:nvPr/>
        </p:nvGrpSpPr>
        <p:grpSpPr>
          <a:xfrm>
            <a:off x="9407" y="1906845"/>
            <a:ext cx="1395470" cy="1065142"/>
            <a:chOff x="7007629" y="370833"/>
            <a:chExt cx="2182724" cy="1783250"/>
          </a:xfrm>
        </p:grpSpPr>
        <p:grpSp>
          <p:nvGrpSpPr>
            <p:cNvPr id="55" name="Gruppieren 54"/>
            <p:cNvGrpSpPr/>
            <p:nvPr/>
          </p:nvGrpSpPr>
          <p:grpSpPr>
            <a:xfrm>
              <a:off x="7007629" y="370833"/>
              <a:ext cx="2182724" cy="1783250"/>
              <a:chOff x="383994" y="454203"/>
              <a:chExt cx="2203743" cy="1668585"/>
            </a:xfrm>
          </p:grpSpPr>
          <p:pic>
            <p:nvPicPr>
              <p:cNvPr id="57" name="Grafik 56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19" t="3313" r="8621" b="3779"/>
              <a:stretch/>
            </p:blipFill>
            <p:spPr>
              <a:xfrm>
                <a:off x="383994" y="454203"/>
                <a:ext cx="1979728" cy="1668585"/>
              </a:xfrm>
              <a:prstGeom prst="rect">
                <a:avLst/>
              </a:prstGeom>
            </p:spPr>
          </p:pic>
          <p:cxnSp>
            <p:nvCxnSpPr>
              <p:cNvPr id="58" name="Gerader Verbinder 57"/>
              <p:cNvCxnSpPr/>
              <p:nvPr/>
            </p:nvCxnSpPr>
            <p:spPr>
              <a:xfrm>
                <a:off x="2343455" y="1814946"/>
                <a:ext cx="197483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Gerade Verbindung mit Pfeil 58"/>
              <p:cNvCxnSpPr/>
              <p:nvPr/>
            </p:nvCxnSpPr>
            <p:spPr>
              <a:xfrm>
                <a:off x="2462463" y="714895"/>
                <a:ext cx="0" cy="110005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feld 59"/>
              <p:cNvSpPr txBox="1"/>
              <p:nvPr/>
            </p:nvSpPr>
            <p:spPr>
              <a:xfrm rot="16200000">
                <a:off x="1845188" y="1037698"/>
                <a:ext cx="1047658" cy="4374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4</a:t>
                </a:r>
                <a:r>
                  <a:rPr lang="de-DE" sz="1200" dirty="0"/>
                  <a:t>3</a:t>
                </a:r>
                <a:r>
                  <a:rPr lang="en-GB" sz="1200" dirty="0" smtClean="0"/>
                  <a:t>.</a:t>
                </a:r>
                <a:r>
                  <a:rPr lang="uk-UA" sz="1200" dirty="0" smtClean="0"/>
                  <a:t>4</a:t>
                </a:r>
                <a:r>
                  <a:rPr lang="de-DE" sz="1200" dirty="0" smtClean="0"/>
                  <a:t>9 </a:t>
                </a:r>
                <a:r>
                  <a:rPr lang="de-DE" sz="1200" dirty="0" smtClean="0">
                    <a:cs typeface="Times New Roman" panose="02020603050405020304" pitchFamily="18" charset="0"/>
                  </a:rPr>
                  <a:t>Å</a:t>
                </a:r>
                <a:endParaRPr lang="de-DE" sz="1200" dirty="0"/>
              </a:p>
            </p:txBody>
          </p:sp>
        </p:grpSp>
        <p:cxnSp>
          <p:nvCxnSpPr>
            <p:cNvPr id="56" name="Gerader Verbinder 55"/>
            <p:cNvCxnSpPr/>
            <p:nvPr/>
          </p:nvCxnSpPr>
          <p:spPr>
            <a:xfrm>
              <a:off x="8948400" y="649440"/>
              <a:ext cx="195599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1" name="Gruppieren 60"/>
          <p:cNvGrpSpPr/>
          <p:nvPr/>
        </p:nvGrpSpPr>
        <p:grpSpPr>
          <a:xfrm>
            <a:off x="1609793" y="1788140"/>
            <a:ext cx="1453165" cy="1128329"/>
            <a:chOff x="7007629" y="370833"/>
            <a:chExt cx="2173216" cy="1783250"/>
          </a:xfrm>
        </p:grpSpPr>
        <p:grpSp>
          <p:nvGrpSpPr>
            <p:cNvPr id="62" name="Gruppieren 61"/>
            <p:cNvGrpSpPr/>
            <p:nvPr/>
          </p:nvGrpSpPr>
          <p:grpSpPr>
            <a:xfrm>
              <a:off x="7007629" y="370833"/>
              <a:ext cx="2173216" cy="1783250"/>
              <a:chOff x="383994" y="454203"/>
              <a:chExt cx="2194143" cy="1668585"/>
            </a:xfrm>
          </p:grpSpPr>
          <p:pic>
            <p:nvPicPr>
              <p:cNvPr id="64" name="Grafik 63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19" t="3313" r="8621" b="3779"/>
              <a:stretch/>
            </p:blipFill>
            <p:spPr>
              <a:xfrm>
                <a:off x="383994" y="454203"/>
                <a:ext cx="1979728" cy="1668585"/>
              </a:xfrm>
              <a:prstGeom prst="rect">
                <a:avLst/>
              </a:prstGeom>
            </p:spPr>
          </p:pic>
          <p:cxnSp>
            <p:nvCxnSpPr>
              <p:cNvPr id="65" name="Gerader Verbinder 64"/>
              <p:cNvCxnSpPr/>
              <p:nvPr/>
            </p:nvCxnSpPr>
            <p:spPr>
              <a:xfrm>
                <a:off x="2343455" y="1814946"/>
                <a:ext cx="197483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Gerade Verbindung mit Pfeil 65"/>
              <p:cNvCxnSpPr/>
              <p:nvPr/>
            </p:nvCxnSpPr>
            <p:spPr>
              <a:xfrm>
                <a:off x="2462463" y="714895"/>
                <a:ext cx="0" cy="110005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feld 66"/>
              <p:cNvSpPr txBox="1"/>
              <p:nvPr/>
            </p:nvSpPr>
            <p:spPr>
              <a:xfrm rot="16200000">
                <a:off x="1874521" y="1047297"/>
                <a:ext cx="988989" cy="4182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4</a:t>
                </a:r>
                <a:r>
                  <a:rPr lang="de-DE" sz="1200" dirty="0" smtClean="0"/>
                  <a:t>4</a:t>
                </a:r>
                <a:r>
                  <a:rPr lang="en-GB" sz="1200" dirty="0" smtClean="0"/>
                  <a:t>.</a:t>
                </a:r>
                <a:r>
                  <a:rPr lang="de-DE" sz="1200" dirty="0" smtClean="0"/>
                  <a:t>18</a:t>
                </a:r>
                <a:r>
                  <a:rPr lang="de-DE" sz="1200" dirty="0" smtClean="0"/>
                  <a:t> </a:t>
                </a:r>
                <a:r>
                  <a:rPr lang="de-DE" sz="1200" dirty="0" smtClean="0">
                    <a:cs typeface="Times New Roman" panose="02020603050405020304" pitchFamily="18" charset="0"/>
                  </a:rPr>
                  <a:t>Å</a:t>
                </a:r>
                <a:endParaRPr lang="de-DE" sz="1200" dirty="0"/>
              </a:p>
            </p:txBody>
          </p:sp>
        </p:grpSp>
        <p:cxnSp>
          <p:nvCxnSpPr>
            <p:cNvPr id="63" name="Gerader Verbinder 62"/>
            <p:cNvCxnSpPr/>
            <p:nvPr/>
          </p:nvCxnSpPr>
          <p:spPr>
            <a:xfrm>
              <a:off x="8948400" y="649440"/>
              <a:ext cx="195599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8" name="Gruppieren 67"/>
          <p:cNvGrpSpPr/>
          <p:nvPr/>
        </p:nvGrpSpPr>
        <p:grpSpPr>
          <a:xfrm>
            <a:off x="3347201" y="1732085"/>
            <a:ext cx="1521605" cy="1190329"/>
            <a:chOff x="7007629" y="370833"/>
            <a:chExt cx="2162967" cy="1783250"/>
          </a:xfrm>
        </p:grpSpPr>
        <p:grpSp>
          <p:nvGrpSpPr>
            <p:cNvPr id="69" name="Gruppieren 68"/>
            <p:cNvGrpSpPr/>
            <p:nvPr/>
          </p:nvGrpSpPr>
          <p:grpSpPr>
            <a:xfrm>
              <a:off x="7007629" y="370833"/>
              <a:ext cx="2162967" cy="1783250"/>
              <a:chOff x="383994" y="454203"/>
              <a:chExt cx="2183795" cy="1668585"/>
            </a:xfrm>
          </p:grpSpPr>
          <p:pic>
            <p:nvPicPr>
              <p:cNvPr id="71" name="Grafik 70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19" t="3313" r="8621" b="3779"/>
              <a:stretch/>
            </p:blipFill>
            <p:spPr>
              <a:xfrm>
                <a:off x="383994" y="454203"/>
                <a:ext cx="1979728" cy="1668585"/>
              </a:xfrm>
              <a:prstGeom prst="rect">
                <a:avLst/>
              </a:prstGeom>
            </p:spPr>
          </p:pic>
          <p:cxnSp>
            <p:nvCxnSpPr>
              <p:cNvPr id="72" name="Gerader Verbinder 71"/>
              <p:cNvCxnSpPr/>
              <p:nvPr/>
            </p:nvCxnSpPr>
            <p:spPr>
              <a:xfrm>
                <a:off x="2343455" y="1814946"/>
                <a:ext cx="197483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Gerade Verbindung mit Pfeil 72"/>
              <p:cNvCxnSpPr/>
              <p:nvPr/>
            </p:nvCxnSpPr>
            <p:spPr>
              <a:xfrm>
                <a:off x="2462463" y="714895"/>
                <a:ext cx="0" cy="110005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 rot="16200000">
                <a:off x="1900278" y="1057645"/>
                <a:ext cx="937476" cy="3975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4</a:t>
                </a:r>
                <a:r>
                  <a:rPr lang="de-DE" sz="1200" dirty="0" smtClean="0"/>
                  <a:t>4</a:t>
                </a:r>
                <a:r>
                  <a:rPr lang="en-GB" sz="1200" dirty="0" smtClean="0"/>
                  <a:t>.</a:t>
                </a:r>
                <a:r>
                  <a:rPr lang="de-DE" sz="1200" dirty="0" smtClean="0"/>
                  <a:t>79 </a:t>
                </a:r>
                <a:r>
                  <a:rPr lang="de-DE" sz="1200" dirty="0" smtClean="0">
                    <a:cs typeface="Times New Roman" panose="02020603050405020304" pitchFamily="18" charset="0"/>
                  </a:rPr>
                  <a:t>Å</a:t>
                </a:r>
                <a:endParaRPr lang="de-DE" sz="1200" dirty="0"/>
              </a:p>
            </p:txBody>
          </p:sp>
        </p:grpSp>
        <p:cxnSp>
          <p:nvCxnSpPr>
            <p:cNvPr id="70" name="Gerader Verbinder 69"/>
            <p:cNvCxnSpPr/>
            <p:nvPr/>
          </p:nvCxnSpPr>
          <p:spPr>
            <a:xfrm>
              <a:off x="8948400" y="649440"/>
              <a:ext cx="195599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Gruppieren 74"/>
          <p:cNvGrpSpPr/>
          <p:nvPr/>
        </p:nvGrpSpPr>
        <p:grpSpPr>
          <a:xfrm>
            <a:off x="5243938" y="1669075"/>
            <a:ext cx="1628512" cy="1266944"/>
            <a:chOff x="7007629" y="370833"/>
            <a:chExt cx="2148840" cy="1783250"/>
          </a:xfrm>
        </p:grpSpPr>
        <p:grpSp>
          <p:nvGrpSpPr>
            <p:cNvPr id="76" name="Gruppieren 75"/>
            <p:cNvGrpSpPr/>
            <p:nvPr/>
          </p:nvGrpSpPr>
          <p:grpSpPr>
            <a:xfrm>
              <a:off x="7007629" y="370833"/>
              <a:ext cx="2148840" cy="1783250"/>
              <a:chOff x="383994" y="454203"/>
              <a:chExt cx="2169532" cy="1668585"/>
            </a:xfrm>
          </p:grpSpPr>
          <p:pic>
            <p:nvPicPr>
              <p:cNvPr id="78" name="Grafik 77"/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19" t="3313" r="8621" b="3779"/>
              <a:stretch/>
            </p:blipFill>
            <p:spPr>
              <a:xfrm>
                <a:off x="383994" y="454203"/>
                <a:ext cx="1979728" cy="1668585"/>
              </a:xfrm>
              <a:prstGeom prst="rect">
                <a:avLst/>
              </a:prstGeom>
            </p:spPr>
          </p:pic>
          <p:cxnSp>
            <p:nvCxnSpPr>
              <p:cNvPr id="79" name="Gerader Verbinder 78"/>
              <p:cNvCxnSpPr/>
              <p:nvPr/>
            </p:nvCxnSpPr>
            <p:spPr>
              <a:xfrm>
                <a:off x="2343455" y="1814946"/>
                <a:ext cx="197483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Gerade Verbindung mit Pfeil 79"/>
              <p:cNvCxnSpPr/>
              <p:nvPr/>
            </p:nvCxnSpPr>
            <p:spPr>
              <a:xfrm>
                <a:off x="2462463" y="714895"/>
                <a:ext cx="0" cy="110005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feld 80"/>
              <p:cNvSpPr txBox="1"/>
              <p:nvPr/>
            </p:nvSpPr>
            <p:spPr>
              <a:xfrm rot="16200000">
                <a:off x="1928623" y="1071906"/>
                <a:ext cx="880784" cy="369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/>
                  <a:t>4</a:t>
                </a:r>
                <a:r>
                  <a:rPr lang="de-DE" sz="1200" dirty="0"/>
                  <a:t>5</a:t>
                </a:r>
                <a:r>
                  <a:rPr lang="en-GB" sz="1200" dirty="0" smtClean="0"/>
                  <a:t>.</a:t>
                </a:r>
                <a:r>
                  <a:rPr lang="de-DE" sz="1200" dirty="0" smtClean="0"/>
                  <a:t>46</a:t>
                </a:r>
                <a:r>
                  <a:rPr lang="de-DE" sz="1200" dirty="0" smtClean="0"/>
                  <a:t> </a:t>
                </a:r>
                <a:r>
                  <a:rPr lang="de-DE" sz="1200" dirty="0" smtClean="0">
                    <a:cs typeface="Times New Roman" panose="02020603050405020304" pitchFamily="18" charset="0"/>
                  </a:rPr>
                  <a:t>Å</a:t>
                </a:r>
                <a:endParaRPr lang="de-DE" sz="1200" dirty="0"/>
              </a:p>
            </p:txBody>
          </p:sp>
        </p:grpSp>
        <p:cxnSp>
          <p:nvCxnSpPr>
            <p:cNvPr id="77" name="Gerader Verbinder 76"/>
            <p:cNvCxnSpPr/>
            <p:nvPr/>
          </p:nvCxnSpPr>
          <p:spPr>
            <a:xfrm>
              <a:off x="8948400" y="649440"/>
              <a:ext cx="195599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7738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</Words>
  <Application>Microsoft Office PowerPoint</Application>
  <PresentationFormat>Bildschirmpräsentation (4:3)</PresentationFormat>
  <Paragraphs>25</Paragraphs>
  <Slides>2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</vt:lpstr>
      <vt:lpstr>Unicode Origin Graph</vt:lpstr>
      <vt:lpstr>PowerPoint-Präsentation</vt:lpstr>
      <vt:lpstr>PowerPoint-Präsentation</vt:lpstr>
    </vt:vector>
  </TitlesOfParts>
  <Company>TU Dresden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admin</dc:creator>
  <cp:lastModifiedBy>admin</cp:lastModifiedBy>
  <cp:revision>32</cp:revision>
  <dcterms:created xsi:type="dcterms:W3CDTF">2024-04-11T11:57:05Z</dcterms:created>
  <dcterms:modified xsi:type="dcterms:W3CDTF">2024-05-24T09:21:25Z</dcterms:modified>
</cp:coreProperties>
</file>